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8"/>
  </p:notesMasterIdLst>
  <p:sldIdLst>
    <p:sldId id="476" r:id="rId2"/>
    <p:sldId id="769" r:id="rId3"/>
    <p:sldId id="712" r:id="rId4"/>
    <p:sldId id="775" r:id="rId5"/>
    <p:sldId id="739" r:id="rId6"/>
    <p:sldId id="765" r:id="rId7"/>
    <p:sldId id="783" r:id="rId8"/>
    <p:sldId id="713" r:id="rId9"/>
    <p:sldId id="781" r:id="rId10"/>
    <p:sldId id="743" r:id="rId11"/>
    <p:sldId id="745" r:id="rId12"/>
    <p:sldId id="784" r:id="rId13"/>
    <p:sldId id="785" r:id="rId14"/>
    <p:sldId id="738" r:id="rId15"/>
    <p:sldId id="782" r:id="rId16"/>
    <p:sldId id="786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1853C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 autoAdjust="0"/>
    <p:restoredTop sz="91743" autoAdjust="0"/>
  </p:normalViewPr>
  <p:slideViewPr>
    <p:cSldViewPr>
      <p:cViewPr varScale="1">
        <p:scale>
          <a:sx n="103" d="100"/>
          <a:sy n="103" d="100"/>
        </p:scale>
        <p:origin x="1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67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7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tiff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11560" y="1240304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Hall A Collaboration Meeting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January 2017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50875"/>
            <a:ext cx="5436096" cy="347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3446797"/>
            <a:ext cx="3781052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3" y="2763427"/>
            <a:ext cx="4620794" cy="306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to more future installations – MOLLER and </a:t>
            </a:r>
            <a:r>
              <a:rPr lang="en-US" dirty="0" err="1" smtClean="0"/>
              <a:t>SoLID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2954"/>
            <a:ext cx="8534201" cy="514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4081264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10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652120" y="2996952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995936" y="3573016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July 2016 informal on site (at </a:t>
            </a:r>
            <a:r>
              <a:rPr lang="en-US" sz="1800" dirty="0" err="1" smtClean="0">
                <a:latin typeface="Arial"/>
                <a:cs typeface="Arial"/>
              </a:rPr>
              <a:t>JLab</a:t>
            </a:r>
            <a:r>
              <a:rPr lang="en-US" sz="1800" dirty="0" smtClean="0">
                <a:latin typeface="Arial"/>
                <a:cs typeface="Arial"/>
              </a:rPr>
              <a:t>) report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err="1" smtClean="0">
                <a:latin typeface="Arial"/>
                <a:cs typeface="Arial"/>
              </a:rPr>
              <a:t>Polarimetry</a:t>
            </a:r>
            <a:r>
              <a:rPr lang="en-US" sz="1800" dirty="0" smtClean="0">
                <a:latin typeface="Arial"/>
                <a:cs typeface="Arial"/>
              </a:rPr>
              <a:t> and parity </a:t>
            </a:r>
            <a:r>
              <a:rPr lang="en-US" sz="1800" dirty="0" err="1" smtClean="0">
                <a:latin typeface="Arial"/>
                <a:cs typeface="Arial"/>
              </a:rPr>
              <a:t>beamline</a:t>
            </a:r>
            <a:r>
              <a:rPr lang="en-US" sz="1800" dirty="0" smtClean="0">
                <a:latin typeface="Arial"/>
                <a:cs typeface="Arial"/>
              </a:rPr>
              <a:t> instrumentation testing symbiotically to Hall A program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Director’s cost, schedule, technical December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i="1" dirty="0">
                <a:latin typeface="Arial"/>
                <a:cs typeface="Arial"/>
              </a:rPr>
              <a:t>R</a:t>
            </a:r>
            <a:r>
              <a:rPr lang="en-US" sz="1800" i="1" dirty="0" smtClean="0">
                <a:latin typeface="Arial"/>
                <a:cs typeface="Arial"/>
              </a:rPr>
              <a:t>eceived </a:t>
            </a:r>
            <a:r>
              <a:rPr lang="en-US" sz="1800" i="1" dirty="0" smtClean="0">
                <a:latin typeface="Arial"/>
                <a:cs typeface="Arial"/>
              </a:rPr>
              <a:t>draft report for fact checking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Looking towards CD0 2018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67649" y="6466363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11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243408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>
                <a:solidFill>
                  <a:srgbClr val="002060"/>
                </a:solidFill>
              </a:rPr>
              <a:t>SoLID</a:t>
            </a:r>
            <a:endParaRPr lang="en-US" sz="2800" b="0" dirty="0" smtClean="0">
              <a:solidFill>
                <a:srgbClr val="002060"/>
              </a:solidFill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782625" y="952018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Director’s </a:t>
            </a:r>
            <a:r>
              <a:rPr lang="en-US" sz="2000" dirty="0">
                <a:solidFill>
                  <a:schemeClr val="tx2"/>
                </a:solidFill>
              </a:rPr>
              <a:t>Review </a:t>
            </a:r>
            <a:r>
              <a:rPr lang="en-US" sz="2000" dirty="0" smtClean="0">
                <a:solidFill>
                  <a:schemeClr val="tx2"/>
                </a:solidFill>
              </a:rPr>
              <a:t>Feb. </a:t>
            </a:r>
            <a:r>
              <a:rPr lang="en-US" sz="2000" dirty="0">
                <a:solidFill>
                  <a:schemeClr val="tx2"/>
                </a:solidFill>
              </a:rPr>
              <a:t>2015</a:t>
            </a:r>
          </a:p>
          <a:p>
            <a:pPr lvl="2" eaLnBrk="1" hangingPunct="1"/>
            <a:r>
              <a:rPr lang="en-US" sz="2000" dirty="0" smtClean="0">
                <a:solidFill>
                  <a:schemeClr val="tx2"/>
                </a:solidFill>
              </a:rPr>
              <a:t> 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DOE-NP </a:t>
            </a:r>
            <a:r>
              <a:rPr lang="en-US" sz="2000" dirty="0">
                <a:solidFill>
                  <a:schemeClr val="tx2"/>
                </a:solidFill>
              </a:rPr>
              <a:t>Update </a:t>
            </a:r>
            <a:r>
              <a:rPr lang="en-US" sz="2000" dirty="0" smtClean="0">
                <a:solidFill>
                  <a:schemeClr val="tx2"/>
                </a:solidFill>
              </a:rPr>
              <a:t>Nov. </a:t>
            </a:r>
            <a:r>
              <a:rPr lang="en-US" sz="2000" dirty="0">
                <a:solidFill>
                  <a:schemeClr val="tx2"/>
                </a:solidFill>
              </a:rPr>
              <a:t>2015</a:t>
            </a:r>
          </a:p>
          <a:p>
            <a:pPr lvl="2"/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</a:t>
            </a:r>
          </a:p>
          <a:p>
            <a:pPr lvl="2">
              <a:buFont typeface="Arial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Draft </a:t>
            </a: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response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to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Director’s </a:t>
            </a: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Review submitted to Physics Division 12/16</a:t>
            </a:r>
          </a:p>
          <a:p>
            <a:pPr lvl="2" eaLnBrk="1" hangingPunct="1">
              <a:buFont typeface="Arial"/>
              <a:buChar char="•"/>
            </a:pPr>
            <a:endParaRPr lang="en-US" sz="2000" dirty="0">
              <a:solidFill>
                <a:schemeClr val="accent4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7" y="893133"/>
            <a:ext cx="5210609" cy="3327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7" y="3244487"/>
            <a:ext cx="4799465" cy="3064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4008" y="3990542"/>
            <a:ext cx="4219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Looking </a:t>
            </a: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towards Science Review in 2017, CD0 in 2019</a:t>
            </a:r>
            <a:endParaRPr lang="en-US" sz="2000" i="1" dirty="0">
              <a:solidFill>
                <a:schemeClr val="tx2"/>
              </a:solidFill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Continued optimization</a:t>
            </a:r>
            <a:endParaRPr lang="en-US" sz="2000" dirty="0">
              <a:solidFill>
                <a:schemeClr val="tx2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 Background </a:t>
            </a:r>
            <a:r>
              <a:rPr lang="en-US" sz="2000" dirty="0">
                <a:solidFill>
                  <a:schemeClr val="tx2"/>
                </a:solidFill>
              </a:rPr>
              <a:t>studies</a:t>
            </a:r>
          </a:p>
          <a:p>
            <a:pPr lvl="2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 Magnetic </a:t>
            </a:r>
            <a:r>
              <a:rPr lang="en-US" sz="2000" dirty="0">
                <a:solidFill>
                  <a:schemeClr val="tx2"/>
                </a:solidFill>
              </a:rPr>
              <a:t>fields 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Cost </a:t>
            </a:r>
            <a:r>
              <a:rPr lang="en-US" sz="2000" dirty="0">
                <a:solidFill>
                  <a:schemeClr val="tx2"/>
                </a:solidFill>
              </a:rPr>
              <a:t>and manpower 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79235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12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9405" y="169476"/>
            <a:ext cx="118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SoLID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96752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CLEO magnet has arrived at </a:t>
            </a:r>
            <a:r>
              <a:rPr lang="en-US" sz="2000" dirty="0" err="1" smtClean="0"/>
              <a:t>JLab</a:t>
            </a:r>
            <a:r>
              <a:rPr lang="en-US" sz="2000" dirty="0" smtClean="0"/>
              <a:t>! Well, started to arrive... still ~50 trucks of steel to come.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052736"/>
            <a:ext cx="3936437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296" y="2537609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Cryostat and coil collars in </a:t>
            </a:r>
            <a:r>
              <a:rPr lang="en-US" sz="2000" dirty="0" err="1" smtClean="0">
                <a:solidFill>
                  <a:srgbClr val="000090"/>
                </a:solidFill>
              </a:rPr>
              <a:t>JLab</a:t>
            </a:r>
            <a:r>
              <a:rPr lang="en-US" sz="2000" dirty="0" smtClean="0">
                <a:solidFill>
                  <a:srgbClr val="000090"/>
                </a:solidFill>
              </a:rPr>
              <a:t> test lab high bay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8" y="590921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1,000 tons of steel removed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13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06" y="4005064"/>
            <a:ext cx="4379493" cy="246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" y="3067331"/>
            <a:ext cx="3743207" cy="28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251520" y="914400"/>
            <a:ext cx="8568952" cy="5334000"/>
          </a:xfrm>
        </p:spPr>
        <p:txBody>
          <a:bodyPr/>
          <a:lstStyle/>
          <a:p>
            <a:r>
              <a:rPr lang="en-US" sz="1800" i="1" dirty="0"/>
              <a:t>Rosenbluth separation of </a:t>
            </a:r>
            <a:r>
              <a:rPr lang="en-US" sz="1800" i="1" dirty="0" smtClean="0"/>
              <a:t>the </a:t>
            </a:r>
            <a:r>
              <a:rPr lang="en-US" sz="1800" i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800" i="1" baseline="30000" dirty="0" smtClean="0"/>
              <a:t>0</a:t>
            </a:r>
            <a:r>
              <a:rPr lang="en-US" sz="1800" i="1" baseline="30000" dirty="0"/>
              <a:t> </a:t>
            </a:r>
            <a:r>
              <a:rPr lang="en-US" sz="1800" i="1" dirty="0" smtClean="0"/>
              <a:t>electroproduction </a:t>
            </a:r>
            <a:r>
              <a:rPr lang="en-US" sz="1800" i="1" dirty="0"/>
              <a:t>cross </a:t>
            </a:r>
            <a:r>
              <a:rPr lang="en-US" sz="1800" i="1" dirty="0" smtClean="0"/>
              <a:t>section</a:t>
            </a:r>
            <a:r>
              <a:rPr lang="en-US" sz="1800" dirty="0" smtClean="0"/>
              <a:t>, M. </a:t>
            </a:r>
            <a:r>
              <a:rPr lang="en-US" sz="1800" dirty="0" err="1" smtClean="0"/>
              <a:t>Defurne</a:t>
            </a:r>
            <a:r>
              <a:rPr lang="en-US" sz="1800" dirty="0" smtClean="0"/>
              <a:t> et al., Phys. Rev. </a:t>
            </a:r>
            <a:r>
              <a:rPr lang="en-US" sz="1800" dirty="0" err="1" smtClean="0"/>
              <a:t>Lett</a:t>
            </a:r>
            <a:r>
              <a:rPr lang="en-US" sz="1800" dirty="0"/>
              <a:t>. 117 (2016) no.26, 262001 </a:t>
            </a:r>
            <a:endParaRPr lang="fr-FR" sz="1800" dirty="0" smtClean="0"/>
          </a:p>
          <a:p>
            <a:r>
              <a:rPr lang="en-US" sz="1800" i="1" dirty="0"/>
              <a:t>Measurements </a:t>
            </a:r>
            <a:r>
              <a:rPr lang="en-US" sz="1800" i="1" dirty="0" smtClean="0"/>
              <a:t>of d2n and A1n: </a:t>
            </a:r>
            <a:r>
              <a:rPr lang="en-US" sz="1800" i="1" dirty="0"/>
              <a:t>Probing the neutron spin </a:t>
            </a:r>
            <a:r>
              <a:rPr lang="en-US" sz="1800" i="1" dirty="0" smtClean="0"/>
              <a:t>structure, </a:t>
            </a:r>
            <a:r>
              <a:rPr lang="en-US" sz="1800" dirty="0" smtClean="0"/>
              <a:t>D</a:t>
            </a:r>
            <a:r>
              <a:rPr lang="en-US" sz="1800" dirty="0"/>
              <a:t>. Flay </a:t>
            </a:r>
            <a:r>
              <a:rPr lang="en-US" sz="1800" i="1" dirty="0" smtClean="0"/>
              <a:t>et al., </a:t>
            </a:r>
            <a:r>
              <a:rPr lang="en-US" sz="1800" dirty="0" smtClean="0"/>
              <a:t>Phys. Rev</a:t>
            </a:r>
            <a:r>
              <a:rPr lang="en-US" sz="1800" dirty="0"/>
              <a:t>. </a:t>
            </a:r>
            <a:r>
              <a:rPr lang="en-US" sz="1800" dirty="0" smtClean="0"/>
              <a:t>D 94 </a:t>
            </a:r>
            <a:r>
              <a:rPr lang="en-US" sz="1800" dirty="0"/>
              <a:t>(2016) no.5, 052003 </a:t>
            </a:r>
          </a:p>
          <a:p>
            <a:r>
              <a:rPr lang="en-US" sz="1800" i="1" dirty="0" err="1" smtClean="0"/>
              <a:t>Electroexcitation</a:t>
            </a:r>
            <a:r>
              <a:rPr lang="en-US" sz="1800" i="1" dirty="0" smtClean="0"/>
              <a:t> </a:t>
            </a:r>
            <a:r>
              <a:rPr lang="en-US" sz="1800" i="1" dirty="0"/>
              <a:t>of </a:t>
            </a:r>
            <a:r>
              <a:rPr lang="en-US" sz="1800" i="1" dirty="0" smtClean="0"/>
              <a:t>the D+(1232)</a:t>
            </a:r>
            <a:r>
              <a:rPr lang="en-US" sz="1800" i="1" baseline="30000" dirty="0"/>
              <a:t> </a:t>
            </a:r>
            <a:r>
              <a:rPr lang="en-US" sz="1800" i="1" dirty="0" smtClean="0"/>
              <a:t>at </a:t>
            </a:r>
            <a:r>
              <a:rPr lang="en-US" sz="1800" i="1" dirty="0"/>
              <a:t>low momentum </a:t>
            </a:r>
            <a:r>
              <a:rPr lang="en-US" sz="1800" i="1" dirty="0" smtClean="0"/>
              <a:t>transfer</a:t>
            </a:r>
            <a:r>
              <a:rPr lang="en-US" sz="1800" dirty="0" smtClean="0"/>
              <a:t>, A. Bloomberg et al., Phys. </a:t>
            </a:r>
            <a:r>
              <a:rPr lang="en-US" sz="1800" dirty="0" err="1" smtClean="0"/>
              <a:t>Lett</a:t>
            </a:r>
            <a:r>
              <a:rPr lang="en-US" sz="1800" dirty="0"/>
              <a:t>. </a:t>
            </a:r>
            <a:r>
              <a:rPr lang="en-US" sz="1800" dirty="0" smtClean="0"/>
              <a:t>B 760 </a:t>
            </a:r>
            <a:r>
              <a:rPr lang="en-US" sz="1800" dirty="0"/>
              <a:t>(2016) 267-272 </a:t>
            </a:r>
            <a:endParaRPr lang="en-US" sz="1800" dirty="0" smtClean="0"/>
          </a:p>
          <a:p>
            <a:pPr>
              <a:buFont typeface="Arial" charset="0"/>
              <a:buChar char="•"/>
            </a:pPr>
            <a:r>
              <a:rPr lang="en-US" sz="1800" i="1" dirty="0"/>
              <a:t>Proton radius from electron scattering </a:t>
            </a:r>
            <a:r>
              <a:rPr lang="en-US" sz="1800" i="1" dirty="0" smtClean="0"/>
              <a:t>data,</a:t>
            </a:r>
            <a:r>
              <a:rPr lang="en-US" sz="1800" b="1" dirty="0" smtClean="0"/>
              <a:t> </a:t>
            </a:r>
            <a:r>
              <a:rPr lang="en-US" sz="1800" dirty="0" smtClean="0"/>
              <a:t>D. </a:t>
            </a:r>
            <a:r>
              <a:rPr lang="en-US" sz="1800" dirty="0" err="1" smtClean="0"/>
              <a:t>Higinbotham</a:t>
            </a:r>
            <a:r>
              <a:rPr lang="en-US" sz="1800" dirty="0" smtClean="0"/>
              <a:t> et al., Phys. Rev</a:t>
            </a:r>
            <a:r>
              <a:rPr lang="en-US" sz="1800" dirty="0"/>
              <a:t>. </a:t>
            </a:r>
            <a:r>
              <a:rPr lang="en-US" sz="1800" dirty="0" smtClean="0"/>
              <a:t>C 93 </a:t>
            </a:r>
            <a:r>
              <a:rPr lang="en-US" sz="1800" dirty="0"/>
              <a:t>(2016) </a:t>
            </a:r>
            <a:r>
              <a:rPr lang="en-US" sz="1800" dirty="0" smtClean="0"/>
              <a:t>5</a:t>
            </a:r>
            <a:r>
              <a:rPr lang="en-US" sz="1800" dirty="0"/>
              <a:t>, 055207 </a:t>
            </a:r>
            <a:endParaRPr lang="en-US" sz="1800" dirty="0" smtClean="0"/>
          </a:p>
          <a:p>
            <a:r>
              <a:rPr lang="en-US" sz="1800" i="1" dirty="0"/>
              <a:t>JLab Measurements of the 3He Form Factors at Large Momentum </a:t>
            </a:r>
            <a:r>
              <a:rPr lang="en-US" sz="1800" i="1" dirty="0" smtClean="0"/>
              <a:t>Transfers, </a:t>
            </a:r>
            <a:r>
              <a:rPr lang="en-US" sz="1800" dirty="0" smtClean="0"/>
              <a:t>A. </a:t>
            </a:r>
            <a:r>
              <a:rPr lang="en-US" sz="1800" dirty="0" err="1" smtClean="0"/>
              <a:t>Camsonne</a:t>
            </a:r>
            <a:r>
              <a:rPr lang="en-US" sz="1800" dirty="0" smtClean="0"/>
              <a:t> et al., </a:t>
            </a:r>
            <a:r>
              <a:rPr lang="nb-NO" sz="1800" dirty="0" smtClean="0"/>
              <a:t>arXiv:1411.4088, </a:t>
            </a:r>
            <a:r>
              <a:rPr lang="nb-NO" sz="1800" dirty="0" err="1" smtClean="0"/>
              <a:t>submitted</a:t>
            </a:r>
            <a:r>
              <a:rPr lang="nb-NO" sz="1800" dirty="0" smtClean="0"/>
              <a:t> for </a:t>
            </a:r>
            <a:r>
              <a:rPr lang="nb-NO" sz="1800" dirty="0" err="1" smtClean="0"/>
              <a:t>publication</a:t>
            </a:r>
            <a:endParaRPr lang="nb-NO" sz="1800" dirty="0" smtClean="0"/>
          </a:p>
          <a:p>
            <a:r>
              <a:rPr lang="en-US" sz="1800" i="1" dirty="0"/>
              <a:t>First measurement of unpolarized SIDIS cross section and cross section ratios from </a:t>
            </a:r>
            <a:r>
              <a:rPr lang="en-US" sz="1800" i="1" dirty="0" smtClean="0"/>
              <a:t>a 3He</a:t>
            </a:r>
            <a:r>
              <a:rPr lang="en-US" sz="1800" i="1" dirty="0"/>
              <a:t> </a:t>
            </a:r>
            <a:r>
              <a:rPr lang="en-US" sz="1800" i="1" dirty="0" smtClean="0"/>
              <a:t>target, </a:t>
            </a:r>
            <a:r>
              <a:rPr lang="nb-NO" sz="1800" dirty="0" err="1" smtClean="0"/>
              <a:t>X</a:t>
            </a:r>
            <a:r>
              <a:rPr lang="nb-NO" sz="1800" dirty="0" smtClean="0"/>
              <a:t>. </a:t>
            </a:r>
            <a:r>
              <a:rPr lang="nb-NO" sz="1800" dirty="0" err="1" smtClean="0"/>
              <a:t>Yan</a:t>
            </a:r>
            <a:r>
              <a:rPr lang="nb-NO" sz="1800" dirty="0" smtClean="0"/>
              <a:t> </a:t>
            </a:r>
            <a:r>
              <a:rPr lang="nb-NO" sz="1800" i="1" dirty="0" smtClean="0"/>
              <a:t>et </a:t>
            </a:r>
            <a:r>
              <a:rPr lang="nb-NO" sz="1800" i="1" dirty="0"/>
              <a:t>al</a:t>
            </a:r>
            <a:r>
              <a:rPr lang="nb-NO" sz="1800" i="1" dirty="0" smtClean="0"/>
              <a:t>., arXiv:1610.02350</a:t>
            </a:r>
            <a:r>
              <a:rPr lang="nb-NO" sz="1800" dirty="0" smtClean="0"/>
              <a:t>, </a:t>
            </a:r>
            <a:r>
              <a:rPr lang="nb-NO" sz="1800" dirty="0" err="1"/>
              <a:t>submitted</a:t>
            </a:r>
            <a:r>
              <a:rPr lang="nb-NO" sz="1800" dirty="0"/>
              <a:t> for </a:t>
            </a:r>
            <a:r>
              <a:rPr lang="nb-NO" sz="1800" dirty="0" err="1"/>
              <a:t>publication</a:t>
            </a:r>
            <a:endParaRPr lang="nb-NO" sz="1800" dirty="0"/>
          </a:p>
          <a:p>
            <a:r>
              <a:rPr lang="en-US" sz="1800" i="1" dirty="0" smtClean="0"/>
              <a:t>Studies </a:t>
            </a:r>
            <a:r>
              <a:rPr lang="en-US" sz="1800" i="1" dirty="0"/>
              <a:t>of relative gain and timing response of fine-mesh photomultiplier tubes in high magnetic </a:t>
            </a:r>
            <a:r>
              <a:rPr lang="en-US" sz="1800" i="1" dirty="0" smtClean="0"/>
              <a:t>fields</a:t>
            </a:r>
            <a:r>
              <a:rPr lang="en-US" sz="1800" dirty="0" smtClean="0"/>
              <a:t>, V. </a:t>
            </a:r>
            <a:r>
              <a:rPr lang="en-US" sz="1800" dirty="0" err="1" smtClean="0"/>
              <a:t>Sulkosky</a:t>
            </a:r>
            <a:r>
              <a:rPr lang="en-US" sz="1800" dirty="0" smtClean="0"/>
              <a:t> et al., </a:t>
            </a:r>
            <a:r>
              <a:rPr lang="en-US" sz="1800" dirty="0" err="1" smtClean="0"/>
              <a:t>Nucl</a:t>
            </a:r>
            <a:r>
              <a:rPr lang="en-US" sz="1800" dirty="0" smtClean="0"/>
              <a:t>. </a:t>
            </a:r>
            <a:r>
              <a:rPr lang="en-US" sz="1800" dirty="0" err="1" smtClean="0"/>
              <a:t>Instrum</a:t>
            </a:r>
            <a:r>
              <a:rPr lang="en-US" sz="1800" dirty="0" smtClean="0"/>
              <a:t>. Meth</a:t>
            </a:r>
            <a:r>
              <a:rPr lang="en-US" sz="1800" dirty="0"/>
              <a:t>. </a:t>
            </a:r>
            <a:r>
              <a:rPr lang="en-US" sz="1800" dirty="0" smtClean="0"/>
              <a:t>A 827 </a:t>
            </a:r>
            <a:r>
              <a:rPr lang="en-US" sz="1800" dirty="0"/>
              <a:t>(2016</a:t>
            </a:r>
            <a:r>
              <a:rPr lang="en-US" sz="1800" dirty="0" smtClean="0"/>
              <a:t>)</a:t>
            </a:r>
          </a:p>
          <a:p>
            <a:r>
              <a:rPr lang="en-US" sz="1800" i="1" dirty="0"/>
              <a:t>Beam Position Reconstruction for the g2p Experiment in Hall A at Jefferson </a:t>
            </a:r>
            <a:r>
              <a:rPr lang="en-US" sz="1800" i="1" dirty="0" smtClean="0"/>
              <a:t>Lab</a:t>
            </a:r>
            <a:r>
              <a:rPr lang="en-US" sz="1800" dirty="0" smtClean="0"/>
              <a:t>, </a:t>
            </a:r>
            <a:r>
              <a:rPr lang="en-US" sz="1800" dirty="0" err="1" smtClean="0"/>
              <a:t>Pengjia</a:t>
            </a:r>
            <a:r>
              <a:rPr lang="en-US" sz="1800" dirty="0" smtClean="0"/>
              <a:t> </a:t>
            </a:r>
            <a:r>
              <a:rPr lang="en-US" sz="1800" dirty="0"/>
              <a:t>Zhu </a:t>
            </a:r>
            <a:r>
              <a:rPr lang="en-US" sz="1800" i="1" dirty="0" smtClean="0"/>
              <a:t>et al., </a:t>
            </a:r>
            <a:r>
              <a:rPr lang="nb-NO" sz="1800" dirty="0" err="1" smtClean="0"/>
              <a:t>Nucl</a:t>
            </a:r>
            <a:r>
              <a:rPr lang="nb-NO" sz="1800" dirty="0" smtClean="0"/>
              <a:t>. </a:t>
            </a:r>
            <a:r>
              <a:rPr lang="nb-NO" sz="1800" dirty="0" err="1" smtClean="0"/>
              <a:t>Instrum</a:t>
            </a:r>
            <a:r>
              <a:rPr lang="nb-NO" sz="1800" dirty="0" smtClean="0"/>
              <a:t>. </a:t>
            </a:r>
            <a:r>
              <a:rPr lang="nb-NO" sz="1800" dirty="0" err="1" smtClean="0"/>
              <a:t>Meth</a:t>
            </a:r>
            <a:r>
              <a:rPr lang="nb-NO" sz="1800" dirty="0"/>
              <a:t>. </a:t>
            </a:r>
            <a:r>
              <a:rPr lang="nb-NO" sz="1800" dirty="0" smtClean="0"/>
              <a:t>A 808 </a:t>
            </a:r>
            <a:r>
              <a:rPr lang="nb-NO" sz="1800" dirty="0"/>
              <a:t>(2016) </a:t>
            </a:r>
            <a:endParaRPr lang="en-US" sz="18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67944" y="6500192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chemeClr val="bg1"/>
                </a:solidFill>
              </a:rPr>
              <a:pPr/>
              <a:t>14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886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Hall A Publications </a:t>
            </a:r>
            <a:r>
              <a:rPr lang="en-US" dirty="0" smtClean="0">
                <a:solidFill>
                  <a:srgbClr val="002060"/>
                </a:solidFill>
              </a:rPr>
              <a:t>in </a:t>
            </a:r>
            <a:r>
              <a:rPr lang="en-US" dirty="0" smtClean="0">
                <a:solidFill>
                  <a:srgbClr val="002060"/>
                </a:solidFill>
              </a:rPr>
              <a:t>2016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107504" y="759296"/>
            <a:ext cx="8928992" cy="5334000"/>
          </a:xfrm>
        </p:spPr>
        <p:txBody>
          <a:bodyPr/>
          <a:lstStyle/>
          <a:p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Other information of note: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New Hall A/C Staff Scientist </a:t>
            </a: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Simona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Malace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to start June 2017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  <a:p>
            <a:pPr lvl="1">
              <a:buFont typeface=".AppleSystemUIFont" charset="0"/>
              <a:buChar char="-"/>
            </a:pP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 11 </a:t>
            </a:r>
            <a:r>
              <a:rPr lang="en-US" sz="2200" i="1" dirty="0" err="1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200" i="1" dirty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 programs (DVCS/</a:t>
            </a: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GMp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) complete!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Dynamic science program planned moving forward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Supporting extensive and diverse activities requisite to 11 </a:t>
            </a: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era science program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200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67944" y="6453336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chemeClr val="bg1"/>
                </a:solidFill>
              </a:rPr>
              <a:pPr/>
              <a:t>15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dirty="0" smtClean="0"/>
              <a:t>Party at my house Friday eve!</a:t>
            </a:r>
            <a:endParaRPr lang="en-US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all invited!</a:t>
            </a:r>
          </a:p>
          <a:p>
            <a:r>
              <a:rPr lang="en-US" dirty="0" smtClean="0"/>
              <a:t>So are your significant others, kids,</a:t>
            </a:r>
            <a:r>
              <a:rPr lang="is-IS" dirty="0" smtClean="0"/>
              <a:t>…</a:t>
            </a:r>
            <a:r>
              <a:rPr lang="en-US" dirty="0" smtClean="0"/>
              <a:t> dogs,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Will put flyers with directions at back table later today or tomorrow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2" y="2260556"/>
            <a:ext cx="4005064" cy="4005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40968"/>
            <a:ext cx="4304683" cy="24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28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</a:t>
            </a:r>
            <a:r>
              <a:rPr lang="en-US" sz="2400" b="0" dirty="0" smtClean="0"/>
              <a:t>1/2017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106433"/>
              </p:ext>
            </p:extLst>
          </p:nvPr>
        </p:nvGraphicFramePr>
        <p:xfrm>
          <a:off x="827584" y="1041559"/>
          <a:ext cx="6768752" cy="4163073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224136"/>
                <a:gridCol w="1152128"/>
                <a:gridCol w="1224136"/>
                <a:gridCol w="1008112"/>
                <a:gridCol w="1080120"/>
                <a:gridCol w="1080120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65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i="1" kern="1200" dirty="0" smtClean="0">
                        <a:solidFill>
                          <a:srgbClr val="7030A0"/>
                        </a:solidFill>
                        <a:latin typeface="Constantia"/>
                        <a:ea typeface="+mn-ea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i="1" kern="1200" dirty="0" smtClean="0">
                        <a:solidFill>
                          <a:srgbClr val="7030A0"/>
                        </a:solidFill>
                        <a:latin typeface="Constantia"/>
                        <a:ea typeface="+mn-ea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7030A0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7030A0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7030A0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  <a:endParaRPr kumimoji="0" lang="en-US" sz="19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673054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2016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172754"/>
            <a:ext cx="720080" cy="104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3560650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595721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*possible 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8752" y="5673442"/>
            <a:ext cx="248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</a:rPr>
              <a:t>SBS</a:t>
            </a:r>
            <a:r>
              <a:rPr lang="en-US" sz="2000" i="1" dirty="0">
                <a:solidFill>
                  <a:srgbClr val="0000FF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</a:rPr>
              <a:t>2019? </a:t>
            </a:r>
          </a:p>
          <a:p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MOLLER, </a:t>
            </a:r>
            <a:r>
              <a:rPr lang="en-US" sz="2000" i="1" dirty="0" err="1" smtClean="0">
                <a:solidFill>
                  <a:srgbClr val="002060"/>
                </a:solidFill>
                <a:latin typeface="Constantia"/>
                <a:cs typeface="Constantia"/>
              </a:rPr>
              <a:t>SoLID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  <a:sym typeface="Wingdings"/>
              </a:rPr>
              <a:t></a:t>
            </a:r>
            <a:endParaRPr lang="en-US" sz="2000" i="1" dirty="0">
              <a:solidFill>
                <a:srgbClr val="002060"/>
              </a:solidFill>
              <a:latin typeface="Constantia"/>
              <a:cs typeface="Constantia"/>
            </a:endParaRPr>
          </a:p>
        </p:txBody>
      </p:sp>
      <p:sp>
        <p:nvSpPr>
          <p:cNvPr id="6" name="Right Brace 5"/>
          <p:cNvSpPr/>
          <p:nvPr/>
        </p:nvSpPr>
        <p:spPr bwMode="auto">
          <a:xfrm rot="5400000">
            <a:off x="6243974" y="4391416"/>
            <a:ext cx="533963" cy="2149720"/>
          </a:xfrm>
          <a:prstGeom prst="rightBrace">
            <a:avLst>
              <a:gd name="adj1" fmla="val 8333"/>
              <a:gd name="adj2" fmla="val 747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57239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s</a:t>
            </a:r>
            <a:r>
              <a:rPr lang="en-US" sz="1800" i="1" dirty="0" smtClean="0"/>
              <a:t>chedule not final</a:t>
            </a:r>
            <a:endParaRPr lang="en-US" sz="1800" i="1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2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988839"/>
            <a:ext cx="717454" cy="945017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 bwMode="auto">
          <a:xfrm>
            <a:off x="7596337" y="3367236"/>
            <a:ext cx="359227" cy="1832058"/>
          </a:xfrm>
          <a:prstGeom prst="rightBrace">
            <a:avLst>
              <a:gd name="adj1" fmla="val 8333"/>
              <a:gd name="adj2" fmla="val 2212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0352" y="3789040"/>
            <a:ext cx="152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List of approved and feasible</a:t>
            </a:r>
          </a:p>
          <a:p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experiments</a:t>
            </a:r>
            <a:endParaRPr lang="en-US" sz="1800" dirty="0">
              <a:latin typeface="Constantia" charset="0"/>
              <a:ea typeface="Constantia" charset="0"/>
              <a:cs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– Phase I – </a:t>
            </a:r>
            <a:r>
              <a:rPr lang="en-US" sz="2800" b="0" i="1" dirty="0" smtClean="0">
                <a:solidFill>
                  <a:srgbClr val="01853C"/>
                </a:solidFill>
              </a:rPr>
              <a:t>complete!</a:t>
            </a:r>
            <a:r>
              <a:rPr lang="en-US" sz="2800" b="0" i="1" baseline="30000" dirty="0">
                <a:solidFill>
                  <a:srgbClr val="01853C"/>
                </a:solidFill>
              </a:rPr>
              <a:t/>
            </a:r>
            <a:br>
              <a:rPr lang="en-US" sz="2800" b="0" i="1" baseline="30000" dirty="0">
                <a:solidFill>
                  <a:srgbClr val="01853C"/>
                </a:solidFill>
              </a:rPr>
            </a:br>
            <a:endParaRPr lang="en-US" sz="2800" b="0" i="1" dirty="0">
              <a:solidFill>
                <a:srgbClr val="0185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847" y="836712"/>
            <a:ext cx="4345626" cy="5629254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Phase I: aiming for 50% of proposed 100 day beam time, </a:t>
            </a:r>
            <a:r>
              <a:rPr lang="en-US" sz="1800" dirty="0" smtClean="0">
                <a:latin typeface="Arial"/>
                <a:cs typeface="Arial"/>
              </a:rPr>
              <a:t>achieved!</a:t>
            </a:r>
            <a:endParaRPr lang="en-US" sz="1800" dirty="0" smtClean="0">
              <a:latin typeface="Arial"/>
              <a:cs typeface="Arial"/>
            </a:endParaRP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Started up with this program Fall 2014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Started up again Spring 2015 with 20 </a:t>
            </a:r>
            <a:r>
              <a:rPr lang="en-US" sz="1800" dirty="0" err="1" smtClean="0">
                <a:latin typeface="Arial"/>
                <a:cs typeface="Arial"/>
              </a:rPr>
              <a:t>uAmp</a:t>
            </a:r>
            <a:r>
              <a:rPr lang="en-US" sz="1800" dirty="0" smtClean="0">
                <a:latin typeface="Arial"/>
                <a:cs typeface="Arial"/>
              </a:rPr>
              <a:t>, 11 </a:t>
            </a:r>
            <a:r>
              <a:rPr lang="en-US" sz="1800" dirty="0" err="1" smtClean="0">
                <a:latin typeface="Arial"/>
                <a:cs typeface="Arial"/>
              </a:rPr>
              <a:t>GeV</a:t>
            </a:r>
            <a:r>
              <a:rPr lang="en-US" sz="1800" dirty="0" smtClean="0">
                <a:latin typeface="Arial"/>
                <a:cs typeface="Arial"/>
              </a:rPr>
              <a:t> beam, resistive “SOS” quad on right arm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Fall 2016 resistive quads (“SOS” + new duplicate) replacing both Q1s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Optics studies accomplished</a:t>
            </a:r>
          </a:p>
          <a:p>
            <a:pPr>
              <a:buFont typeface="Lucida Grande"/>
              <a:buChar char="-"/>
            </a:pPr>
            <a:r>
              <a:rPr lang="en-US" sz="1800" dirty="0">
                <a:latin typeface="Arial"/>
                <a:cs typeface="Arial"/>
              </a:rPr>
              <a:t>First Compton </a:t>
            </a:r>
            <a:r>
              <a:rPr lang="en-US" sz="1800" dirty="0" err="1">
                <a:latin typeface="Arial"/>
                <a:cs typeface="Arial"/>
              </a:rPr>
              <a:t>polarimetry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in Spring </a:t>
            </a:r>
            <a:r>
              <a:rPr lang="en-US" sz="1800" dirty="0">
                <a:latin typeface="Arial"/>
                <a:cs typeface="Arial"/>
              </a:rPr>
              <a:t>2016 </a:t>
            </a:r>
            <a:r>
              <a:rPr lang="en-US" sz="1800" dirty="0" smtClean="0">
                <a:latin typeface="Arial"/>
                <a:cs typeface="Arial"/>
              </a:rPr>
              <a:t>Run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New </a:t>
            </a:r>
            <a:r>
              <a:rPr lang="en-US" sz="1800" dirty="0">
                <a:latin typeface="Arial"/>
                <a:cs typeface="Arial"/>
              </a:rPr>
              <a:t>high field Moller commissioning in Spring 2016 </a:t>
            </a:r>
            <a:r>
              <a:rPr lang="en-US" sz="1800" dirty="0" smtClean="0">
                <a:latin typeface="Arial"/>
                <a:cs typeface="Arial"/>
              </a:rPr>
              <a:t>run, regular use Fall 2016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Arc beam energy measurements now “routine”, single Hall spin dance verification</a:t>
            </a:r>
            <a:endParaRPr lang="en-US" sz="1800" i="1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" y="807478"/>
            <a:ext cx="4175448" cy="3131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15" y="3994682"/>
            <a:ext cx="3274577" cy="2455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439" y="2805272"/>
            <a:ext cx="1992306" cy="191925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3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6712"/>
            <a:ext cx="5331380" cy="4046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33379"/>
            <a:ext cx="4752528" cy="34199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08984" y="894199"/>
            <a:ext cx="3627512" cy="22467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119675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07768" y="52355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989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  <p:sp>
        <p:nvSpPr>
          <p:cNvPr id="58" name="Slide Number Placeholder 4"/>
          <p:cNvSpPr txBox="1">
            <a:spLocks/>
          </p:cNvSpPr>
          <p:nvPr/>
        </p:nvSpPr>
        <p:spPr>
          <a:xfrm>
            <a:off x="3995936" y="6465966"/>
            <a:ext cx="2118522" cy="2434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4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6429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Group Preparations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906968"/>
            <a:ext cx="468052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experiments approved by PAC 42, 2 PAC 40 “high impact” </a:t>
            </a:r>
          </a:p>
          <a:p>
            <a:pPr marL="0" lvl="1">
              <a:spcAft>
                <a:spcPts val="0"/>
              </a:spcAft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800100" lvl="1" indent="-342900">
              <a:buFont typeface=".AppleSystemUIFont" charset="0"/>
              <a:buChar char="-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/>
              <a:t>BigBite</a:t>
            </a:r>
            <a:r>
              <a:rPr lang="en-US" sz="2000" dirty="0"/>
              <a:t> no longer planned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raduate </a:t>
            </a:r>
            <a:r>
              <a:rPr lang="en-US" sz="2000" dirty="0"/>
              <a:t>students on </a:t>
            </a:r>
            <a:r>
              <a:rPr lang="en-US" sz="2000" dirty="0" smtClean="0"/>
              <a:t>site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1853C"/>
                </a:solidFill>
              </a:rPr>
              <a:t>Installation currently underway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and safety systems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Scattering chamber </a:t>
            </a:r>
            <a:r>
              <a:rPr lang="en-US" sz="2000" dirty="0" smtClean="0"/>
              <a:t>(no rotation)</a:t>
            </a:r>
            <a:endParaRPr lang="en-US" sz="2000" dirty="0"/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installation platform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IMG_03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06" y="764704"/>
            <a:ext cx="3611893" cy="270892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3923928" y="6465966"/>
            <a:ext cx="2190530" cy="2108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5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433" y="3349657"/>
            <a:ext cx="4155079" cy="3116309"/>
          </a:xfrm>
          <a:prstGeom prst="rect">
            <a:avLst/>
          </a:prstGeom>
        </p:spPr>
      </p:pic>
      <p:pic>
        <p:nvPicPr>
          <p:cNvPr id="3" name="Picture 2" descr="IMG_03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844823"/>
            <a:ext cx="2982852" cy="22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 - I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6085184" cy="5206504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Constantia"/>
                <a:cs typeface="Constantia"/>
              </a:rPr>
              <a:t>Polarized </a:t>
            </a:r>
            <a:r>
              <a:rPr lang="en-US" sz="1600" b="1" baseline="30000" dirty="0">
                <a:solidFill>
                  <a:srgbClr val="002060"/>
                </a:solidFill>
                <a:latin typeface="Constantia"/>
                <a:cs typeface="Constantia"/>
              </a:rPr>
              <a:t>3</a:t>
            </a:r>
            <a:r>
              <a:rPr lang="en-US" sz="1600" b="1" dirty="0">
                <a:solidFill>
                  <a:srgbClr val="002060"/>
                </a:solidFill>
                <a:latin typeface="Constantia"/>
                <a:cs typeface="Constantia"/>
              </a:rPr>
              <a:t>He target improvements and continued development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smtClean="0">
                <a:solidFill>
                  <a:srgbClr val="00B050"/>
                </a:solidFill>
                <a:latin typeface="Constantia"/>
                <a:cs typeface="Constantia"/>
              </a:rPr>
              <a:t>Phase I </a:t>
            </a:r>
            <a:r>
              <a:rPr lang="en-US" sz="1600" dirty="0" smtClean="0">
                <a:latin typeface="Constantia"/>
                <a:cs typeface="Constantia"/>
              </a:rPr>
              <a:t>upgrade of existing target 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I</a:t>
            </a:r>
            <a:r>
              <a:rPr lang="en-US" sz="1600" dirty="0" smtClean="0">
                <a:latin typeface="Constantia"/>
                <a:cs typeface="Constantia"/>
              </a:rPr>
              <a:t>mplementable in either Hall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smtClean="0">
                <a:solidFill>
                  <a:srgbClr val="00B050"/>
                </a:solidFill>
                <a:latin typeface="Constantia"/>
                <a:cs typeface="Constantia"/>
              </a:rPr>
              <a:t>Phase II </a:t>
            </a:r>
            <a:r>
              <a:rPr lang="en-US" sz="1600" dirty="0" smtClean="0">
                <a:latin typeface="Constantia"/>
                <a:cs typeface="Constantia"/>
              </a:rPr>
              <a:t>(SBS </a:t>
            </a:r>
            <a:r>
              <a:rPr lang="en-US" sz="1600" dirty="0" err="1" smtClean="0">
                <a:latin typeface="Constantia"/>
                <a:cs typeface="Constantia"/>
              </a:rPr>
              <a:t>GEn</a:t>
            </a:r>
            <a:r>
              <a:rPr lang="en-US" sz="1600" dirty="0" smtClean="0">
                <a:latin typeface="Constantia"/>
                <a:cs typeface="Constantia"/>
              </a:rPr>
              <a:t> type) </a:t>
            </a:r>
            <a:r>
              <a:rPr lang="en-US" sz="1600" dirty="0">
                <a:latin typeface="Constantia"/>
                <a:cs typeface="Constantia"/>
              </a:rPr>
              <a:t>d</a:t>
            </a:r>
            <a:r>
              <a:rPr lang="en-US" sz="1600" dirty="0" smtClean="0">
                <a:latin typeface="Constantia"/>
                <a:cs typeface="Constantia"/>
              </a:rPr>
              <a:t>esign frozen, report Summer 2016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Dual pumping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40 cm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Metal end windows for high current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smtClean="0">
                <a:solidFill>
                  <a:srgbClr val="00B050"/>
                </a:solidFill>
                <a:latin typeface="Constantia"/>
                <a:cs typeface="Constantia"/>
              </a:rPr>
              <a:t>Phase II </a:t>
            </a:r>
            <a:r>
              <a:rPr lang="en-US" sz="1600" dirty="0" smtClean="0">
                <a:latin typeface="Constantia"/>
                <a:cs typeface="Constantia"/>
              </a:rPr>
              <a:t>(SBS Gen type) ready by June 2019</a:t>
            </a: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onstantia"/>
                <a:cs typeface="Constantia"/>
              </a:rPr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S</a:t>
            </a:r>
            <a:r>
              <a:rPr lang="en-US" sz="1600" dirty="0" smtClean="0">
                <a:latin typeface="Constantia"/>
                <a:cs typeface="Constantia"/>
              </a:rPr>
              <a:t>eptum </a:t>
            </a:r>
            <a:r>
              <a:rPr lang="en-US" sz="1600" dirty="0">
                <a:latin typeface="Constantia"/>
                <a:cs typeface="Constantia"/>
              </a:rPr>
              <a:t>magnet </a:t>
            </a:r>
            <a:r>
              <a:rPr lang="en-US" sz="1600" dirty="0" smtClean="0">
                <a:latin typeface="Constantia"/>
                <a:cs typeface="Constantia"/>
              </a:rPr>
              <a:t>purchased by collaboration now in test lab, added fittings and manifold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</a:t>
            </a:r>
            <a:r>
              <a:rPr lang="en-US" sz="1600" dirty="0">
                <a:latin typeface="Constantia"/>
                <a:cs typeface="Constantia"/>
              </a:rPr>
              <a:t>fluid dynamics for target </a:t>
            </a:r>
            <a:r>
              <a:rPr lang="en-US" sz="1600" dirty="0" smtClean="0">
                <a:latin typeface="Constantia"/>
                <a:cs typeface="Constantia"/>
              </a:rPr>
              <a:t>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Laser heating tests planned (</a:t>
            </a:r>
            <a:r>
              <a:rPr lang="en-US" sz="1600" dirty="0" err="1" smtClean="0">
                <a:latin typeface="Constantia"/>
                <a:cs typeface="Constantia"/>
              </a:rPr>
              <a:t>Silviu</a:t>
            </a:r>
            <a:r>
              <a:rPr lang="en-US" sz="1600" dirty="0" smtClean="0">
                <a:latin typeface="Constantia"/>
                <a:cs typeface="Constantia"/>
              </a:rPr>
              <a:t> </a:t>
            </a:r>
            <a:r>
              <a:rPr lang="en-US" sz="1600" dirty="0" err="1" smtClean="0">
                <a:latin typeface="Constantia"/>
                <a:cs typeface="Constantia"/>
              </a:rPr>
              <a:t>Covrig</a:t>
            </a:r>
            <a:r>
              <a:rPr lang="en-US" sz="1600" dirty="0" smtClean="0">
                <a:latin typeface="Constantia"/>
                <a:cs typeface="Constantia"/>
              </a:rPr>
              <a:t>)</a:t>
            </a:r>
            <a:endParaRPr lang="en-US" sz="1600" dirty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3589088"/>
            <a:ext cx="3851920" cy="2864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30" y="814784"/>
            <a:ext cx="2442468" cy="298903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6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5529714" cy="5782568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onstantia"/>
                <a:cs typeface="Constantia"/>
              </a:rPr>
              <a:t>PREX2/CREX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i="1" dirty="0" smtClean="0">
                <a:solidFill>
                  <a:srgbClr val="660066"/>
                </a:solidFill>
                <a:latin typeface="Constantia"/>
                <a:cs typeface="Constantia"/>
              </a:rPr>
              <a:t>Preparing for ERR Spring 2017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Combined target chamber, shielding design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Common target position 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fluid dynamics for target design, target heating tests planned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Beamline</a:t>
            </a:r>
            <a:r>
              <a:rPr lang="en-US" sz="1600" dirty="0" smtClean="0">
                <a:latin typeface="Constantia"/>
                <a:cs typeface="Constantia"/>
              </a:rPr>
              <a:t> instrumentation in place, diagnostic testing ongoing</a:t>
            </a:r>
          </a:p>
          <a:p>
            <a:pPr lvl="4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Second </a:t>
            </a:r>
            <a:r>
              <a:rPr lang="en-US" sz="1600" dirty="0" err="1" smtClean="0">
                <a:latin typeface="Constantia"/>
                <a:cs typeface="Constantia"/>
              </a:rPr>
              <a:t>x,y,Q</a:t>
            </a:r>
            <a:r>
              <a:rPr lang="en-US" sz="1600" dirty="0" smtClean="0">
                <a:latin typeface="Constantia"/>
                <a:cs typeface="Constantia"/>
              </a:rPr>
              <a:t> girder (from Hall C), new “</a:t>
            </a:r>
            <a:r>
              <a:rPr lang="en-US" sz="1600" dirty="0" err="1" smtClean="0">
                <a:latin typeface="Constantia"/>
                <a:cs typeface="Constantia"/>
              </a:rPr>
              <a:t>Musson</a:t>
            </a:r>
            <a:r>
              <a:rPr lang="en-US" sz="1600" dirty="0" smtClean="0">
                <a:latin typeface="Constantia"/>
                <a:cs typeface="Constantia"/>
              </a:rPr>
              <a:t>” cavity electronics, Hall C halo monitor, </a:t>
            </a:r>
            <a:r>
              <a:rPr lang="en-US" sz="1600" dirty="0" err="1" smtClean="0">
                <a:latin typeface="Constantia"/>
                <a:cs typeface="Constantia"/>
              </a:rPr>
              <a:t>lumi</a:t>
            </a:r>
            <a:r>
              <a:rPr lang="en-US" sz="1600" dirty="0" smtClean="0">
                <a:latin typeface="Constantia"/>
                <a:cs typeface="Constantia"/>
              </a:rPr>
              <a:t> monitors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Polarimetry</a:t>
            </a:r>
            <a:r>
              <a:rPr lang="en-US" sz="1600" dirty="0" smtClean="0">
                <a:latin typeface="Constantia"/>
                <a:cs typeface="Constantia"/>
              </a:rPr>
              <a:t> (as discussed above)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Regular parity quality beam meetings</a:t>
            </a:r>
          </a:p>
          <a:p>
            <a:pPr marL="914400" lvl="2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 - II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0740" y="903147"/>
            <a:ext cx="2791740" cy="209380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50" y="2924944"/>
            <a:ext cx="4362165" cy="3444139"/>
          </a:xfrm>
          <a:prstGeom prst="rect">
            <a:avLst/>
          </a:prstGeom>
        </p:spPr>
      </p:pic>
      <p:pic>
        <p:nvPicPr>
          <p:cNvPr id="6" name="Picture 5" descr="C:\Users\folts\Desktop\IMG_19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44661"/>
          <a:stretch/>
        </p:blipFill>
        <p:spPr bwMode="auto">
          <a:xfrm>
            <a:off x="539552" y="4785865"/>
            <a:ext cx="4248472" cy="1667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7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797074"/>
            <a:ext cx="4591620" cy="5656262"/>
          </a:xfrm>
        </p:spPr>
        <p:txBody>
          <a:bodyPr/>
          <a:lstStyle/>
          <a:p>
            <a:pPr eaLnBrk="1" hangingPunct="1"/>
            <a:r>
              <a:rPr lang="en-US" sz="1600" dirty="0" smtClean="0"/>
              <a:t>Project started FY2013</a:t>
            </a:r>
          </a:p>
          <a:p>
            <a:pPr lvl="1" eaLnBrk="1" hangingPunct="1"/>
            <a:r>
              <a:rPr lang="en-US" sz="1600" dirty="0" smtClean="0"/>
              <a:t>Successfully passed </a:t>
            </a:r>
            <a:r>
              <a:rPr lang="en-US" sz="1600" i="1" u="sng" dirty="0" smtClean="0">
                <a:solidFill>
                  <a:srgbClr val="01853C"/>
                </a:solidFill>
              </a:rPr>
              <a:t>final</a:t>
            </a:r>
            <a:r>
              <a:rPr lang="en-US" sz="1600" dirty="0" smtClean="0"/>
              <a:t> annual review November 2016</a:t>
            </a:r>
          </a:p>
          <a:p>
            <a:pPr lvl="1" eaLnBrk="1" hangingPunct="1"/>
            <a:r>
              <a:rPr lang="en-US" sz="1600" dirty="0" smtClean="0"/>
              <a:t>Preparing for Closeout ~January 2017!</a:t>
            </a:r>
          </a:p>
          <a:p>
            <a:pPr lvl="1" eaLnBrk="1" hangingPunct="1"/>
            <a:r>
              <a:rPr lang="en-US" sz="1600" dirty="0" smtClean="0"/>
              <a:t>Working on how to handle further reporting (“UPP”s?!)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 smtClean="0"/>
              <a:t>Spectrometer, Infrastructure, ECAL work at </a:t>
            </a:r>
            <a:r>
              <a:rPr lang="en-US" sz="1600" dirty="0" err="1" smtClean="0"/>
              <a:t>JLab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GEM construction at UVA, INFN</a:t>
            </a:r>
          </a:p>
          <a:p>
            <a:pPr eaLnBrk="1" hangingPunct="1"/>
            <a:r>
              <a:rPr lang="en-US" sz="1600" dirty="0" smtClean="0"/>
              <a:t>Coordinate detector from Idaho State, CNU</a:t>
            </a:r>
            <a:endParaRPr lang="en-US" sz="1600" u="sng" dirty="0" smtClean="0"/>
          </a:p>
          <a:p>
            <a:pPr eaLnBrk="1" hangingPunct="1"/>
            <a:r>
              <a:rPr lang="en-US" sz="1600" dirty="0" smtClean="0"/>
              <a:t>HCAL Hadron calorimeter from CMU</a:t>
            </a:r>
          </a:p>
          <a:p>
            <a:pPr eaLnBrk="1" hangingPunct="1"/>
            <a:r>
              <a:rPr lang="en-US" sz="1600" i="1" dirty="0" smtClean="0">
                <a:solidFill>
                  <a:srgbClr val="660066"/>
                </a:solidFill>
              </a:rPr>
              <a:t>More! Large and active collaboration</a:t>
            </a:r>
            <a:endParaRPr lang="en-US" sz="1600" i="1" dirty="0">
              <a:solidFill>
                <a:srgbClr val="660066"/>
              </a:solidFill>
            </a:endParaRP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6632"/>
            <a:ext cx="4122725" cy="2826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870938"/>
            <a:ext cx="4752528" cy="3564396"/>
          </a:xfrm>
          <a:prstGeom prst="rect">
            <a:avLst/>
          </a:prstGeom>
        </p:spPr>
      </p:pic>
      <p:pic>
        <p:nvPicPr>
          <p:cNvPr id="3" name="Picture 2" descr="IMG_03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1" y="4221088"/>
            <a:ext cx="2976331" cy="2232248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8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n-front-trac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343400" cy="215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Minion Pro"/>
              </a:rPr>
              <a:t>Super </a:t>
            </a:r>
            <a:r>
              <a:rPr lang="en-US" sz="2800" b="0" dirty="0" err="1" smtClean="0">
                <a:latin typeface="Minion Pro"/>
              </a:rPr>
              <a:t>Bigbite</a:t>
            </a:r>
            <a:r>
              <a:rPr lang="en-US" sz="2800" b="0" dirty="0" smtClean="0">
                <a:latin typeface="Minion Pro"/>
              </a:rPr>
              <a:t> Spectrometer (SBS) Detectors</a:t>
            </a:r>
            <a:endParaRPr lang="en-US" sz="2800" b="0" dirty="0">
              <a:latin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z="1600" smtClean="0">
                <a:solidFill>
                  <a:prstClr val="white"/>
                </a:solidFill>
              </a:rPr>
              <a:pPr/>
              <a:t>9</a:t>
            </a:fld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2177" y="1002214"/>
            <a:ext cx="33283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</a:t>
            </a:r>
            <a:r>
              <a:rPr lang="en-US" sz="1600" smtClean="0"/>
              <a:t>module constructed at </a:t>
            </a:r>
            <a:r>
              <a:rPr lang="en-US" sz="1600" dirty="0" err="1" smtClean="0"/>
              <a:t>JLab</a:t>
            </a:r>
            <a:r>
              <a:rPr lang="en-US" sz="1600" dirty="0" smtClean="0"/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9619" y="3581400"/>
            <a:ext cx="275888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smtClean="0"/>
              <a:t>High </a:t>
            </a:r>
            <a:r>
              <a:rPr lang="en-US" sz="1600" dirty="0"/>
              <a:t>rate </a:t>
            </a:r>
            <a:r>
              <a:rPr lang="en-US" sz="1600" dirty="0" smtClean="0"/>
              <a:t>X-ray </a:t>
            </a:r>
            <a:r>
              <a:rPr lang="en-US" sz="1600" dirty="0"/>
              <a:t>testing setup for </a:t>
            </a:r>
            <a:r>
              <a:rPr lang="en-US" sz="1600" dirty="0" smtClean="0"/>
              <a:t>GEMs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 descr="cd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1371600"/>
            <a:ext cx="2971800" cy="222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11496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INFN Front Tracker </a:t>
            </a:r>
            <a:r>
              <a:rPr lang="en-US" sz="1600" dirty="0" smtClean="0"/>
              <a:t>at </a:t>
            </a:r>
            <a:r>
              <a:rPr lang="en-US" sz="1600" dirty="0" err="1" smtClean="0"/>
              <a:t>JLab</a:t>
            </a:r>
            <a:endParaRPr lang="en-US" sz="1600" dirty="0"/>
          </a:p>
        </p:txBody>
      </p:sp>
      <p:pic>
        <p:nvPicPr>
          <p:cNvPr id="12" name="Picture 11" descr="uva-rear-track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16509"/>
            <a:ext cx="2590801" cy="3684291"/>
          </a:xfrm>
          <a:prstGeom prst="rect">
            <a:avLst/>
          </a:prstGeom>
        </p:spPr>
      </p:pic>
      <p:pic>
        <p:nvPicPr>
          <p:cNvPr id="13" name="Picture 12" descr="uva-xray-test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4800"/>
            <a:ext cx="3048000" cy="2306210"/>
          </a:xfrm>
          <a:prstGeom prst="rect">
            <a:avLst/>
          </a:prstGeom>
        </p:spPr>
      </p:pic>
      <p:pic>
        <p:nvPicPr>
          <p:cNvPr id="15" name="Picture 14" descr="IMG_26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50" y="3397250"/>
            <a:ext cx="3403600" cy="255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802" y="5724544"/>
            <a:ext cx="280608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971800"/>
            <a:ext cx="2286000" cy="6286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61913" indent="0" defTabSz="750888">
              <a:buNone/>
            </a:pPr>
            <a:r>
              <a:rPr lang="en-US" sz="1600" dirty="0" smtClean="0">
                <a:latin typeface="+mn-lt"/>
              </a:rPr>
              <a:t>Rear GEM tracker modules </a:t>
            </a:r>
            <a:r>
              <a:rPr lang="en-US" sz="1600">
                <a:latin typeface="+mn-lt"/>
              </a:rPr>
              <a:t>at </a:t>
            </a:r>
            <a:r>
              <a:rPr lang="en-US" sz="1600" smtClean="0">
                <a:latin typeface="+mn-lt"/>
              </a:rPr>
              <a:t>UVA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4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90043</TotalTime>
  <Words>1055</Words>
  <Application>Microsoft Macintosh PowerPoint</Application>
  <PresentationFormat>On-screen Show (4:3)</PresentationFormat>
  <Paragraphs>190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.AppleSystemUIFont</vt:lpstr>
      <vt:lpstr>Calibri</vt:lpstr>
      <vt:lpstr>Constantia</vt:lpstr>
      <vt:lpstr>Lucida Grande</vt:lpstr>
      <vt:lpstr>Minion Pro</vt:lpstr>
      <vt:lpstr>ＭＳ Ｐゴシック</vt:lpstr>
      <vt:lpstr>Symbol</vt:lpstr>
      <vt:lpstr>Times</vt:lpstr>
      <vt:lpstr>Verdana</vt:lpstr>
      <vt:lpstr>Wingdings</vt:lpstr>
      <vt:lpstr>Wingdings 2</vt:lpstr>
      <vt:lpstr>Arial</vt:lpstr>
      <vt:lpstr>3_JLab_PowerPoint1</vt:lpstr>
      <vt:lpstr>PowerPoint Presentation</vt:lpstr>
      <vt:lpstr>Hall A Projected Experiment Schedule, updated 1/2017  Experiments in red represent PAC42 “high impact” experiments </vt:lpstr>
      <vt:lpstr>DVCS / GMp Experiments – Phase I – complete! </vt:lpstr>
      <vt:lpstr>PowerPoint Presentation</vt:lpstr>
      <vt:lpstr>PowerPoint Presentation</vt:lpstr>
      <vt:lpstr>Beyond 3H - I</vt:lpstr>
      <vt:lpstr>Beyond 3H - II</vt:lpstr>
      <vt:lpstr>SBS Construction</vt:lpstr>
      <vt:lpstr>Super Bigbite Spectrometer (SBS) Detectors</vt:lpstr>
      <vt:lpstr>PowerPoint Presentation</vt:lpstr>
      <vt:lpstr>MOLLER</vt:lpstr>
      <vt:lpstr>SoLID</vt:lpstr>
      <vt:lpstr>PowerPoint Presentation</vt:lpstr>
      <vt:lpstr>PowerPoint Presentation</vt:lpstr>
      <vt:lpstr>PowerPoint Presentation</vt:lpstr>
      <vt:lpstr>Party at my house Friday eve!</vt:lpstr>
    </vt:vector>
  </TitlesOfParts>
  <Company>Sony Electronics,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Microsoft Office User</cp:lastModifiedBy>
  <cp:revision>656</cp:revision>
  <cp:lastPrinted>2016-01-09T13:48:20Z</cp:lastPrinted>
  <dcterms:created xsi:type="dcterms:W3CDTF">2010-06-22T16:39:58Z</dcterms:created>
  <dcterms:modified xsi:type="dcterms:W3CDTF">2017-01-18T04:40:03Z</dcterms:modified>
</cp:coreProperties>
</file>